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9" r:id="rId11"/>
    <p:sldId id="263" r:id="rId12"/>
    <p:sldId id="264" r:id="rId13"/>
    <p:sldId id="265" r:id="rId14"/>
    <p:sldId id="266" r:id="rId15"/>
    <p:sldId id="267" r:id="rId16"/>
    <p:sldId id="270" r:id="rId1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slide" Target="../slides/slide11.xml"/><Relationship Id="rId6" Type="http://schemas.openxmlformats.org/officeDocument/2006/relationships/slide" Target="../slides/slide9.xml"/><Relationship Id="rId5" Type="http://schemas.openxmlformats.org/officeDocument/2006/relationships/slide" Target="../slides/slide5.xml"/><Relationship Id="rId4" Type="http://schemas.openxmlformats.org/officeDocument/2006/relationships/slide" Target="../slides/slide4.xml"/><Relationship Id="rId3" Type="http://schemas.openxmlformats.org/officeDocument/2006/relationships/slide" Target="../slides/slide2.xml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2e41ece1ff773283#tid=67ea659d0d55a600091128e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选择性必修中册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7b2a2b9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c198b57d2&amp;cid=c198b57d2&amp;vtp=1">
            <a:hlinkClick r:id="rId3" action="ppaction://hlinksldjump"/>
          </p:cNvPr>
          <p:cNvSpPr/>
          <p:nvPr/>
        </p:nvSpPr>
        <p:spPr>
          <a:xfrm>
            <a:off x="465429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d0ee2907e&amp;cid=d0ee2907e&amp;vtp=1">
            <a:hlinkClick r:id="rId4" action="ppaction://hlinksldjump"/>
          </p:cNvPr>
          <p:cNvSpPr/>
          <p:nvPr/>
        </p:nvSpPr>
        <p:spPr>
          <a:xfrm>
            <a:off x="523036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822958534&amp;cid=822958534&amp;vtp=1">
            <a:hlinkClick r:id="rId5" action="ppaction://hlinksldjump"/>
          </p:cNvPr>
          <p:cNvSpPr/>
          <p:nvPr/>
        </p:nvSpPr>
        <p:spPr>
          <a:xfrm>
            <a:off x="580644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03f8078ec&amp;cid=03f8078ec&amp;vtp=1">
            <a:hlinkClick r:id="rId6" action="ppaction://hlinksldjump"/>
          </p:cNvPr>
          <p:cNvSpPr/>
          <p:nvPr/>
        </p:nvSpPr>
        <p:spPr>
          <a:xfrm>
            <a:off x="638251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0449cae88&amp;cid=0449cae88&amp;vtp=1">
            <a:hlinkClick r:id="rId7" action="ppaction://hlinksldjump"/>
          </p:cNvPr>
          <p:cNvSpPr/>
          <p:nvPr/>
        </p:nvSpPr>
        <p:spPr>
          <a:xfrm>
            <a:off x="695858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7b2a2b929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2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p:sp>
        <p:nvSpPr>
          <p:cNvPr id="3" name="C_1_BD#7b2a2b929.fixed?color=0,173,163&amp;vtp=1&amp;bbb=1"/>
          <p:cNvSpPr/>
          <p:nvPr/>
        </p:nvSpPr>
        <p:spPr>
          <a:xfrm>
            <a:off x="466344" y="3675888"/>
            <a:ext cx="11018520" cy="12303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课时评价作业（二十三）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李凭箜篌引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8_1#03f8078ec?pid=4a3580be6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C项，理解错误。应是：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美妙的乐曲使得河神冯夷闻之起舞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远游的人却不忍卒听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。冯夷伴乐起舞，然而一个“空”字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说明冯夷并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不理解湘灵的哀怨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；倒是人间那些被贬谪过湘水的“楚客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领略了湘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灵深藏在乐声里的哀怨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，禁不住悲从中来，不忍卒听。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2_1#0449cae88?sp=1&amp;pid=4a3580be6&amp;color=0,0,0&amp;vtp=1&amp;bt=1&amp;bbb=1&amp;hb=1&amp;hltap=1"/>
          <p:cNvSpPr/>
          <p:nvPr/>
        </p:nvSpPr>
        <p:spPr>
          <a:xfrm>
            <a:off x="612648" y="468000"/>
            <a:ext cx="10963656" cy="5842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本诗与《李凭箜篌引》在音乐描写手法上有哪些相同之处？（6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3_1#0449cae88?sp=1&amp;pid=4a3580be6&amp;color=0,0,0&amp;vtp=1&amp;bt=1&amp;bbb=1&amp;hb=1&amp;hla=1"/>
          <p:cNvSpPr/>
          <p:nvPr/>
        </p:nvSpPr>
        <p:spPr>
          <a:xfrm>
            <a:off x="612648" y="1027118"/>
            <a:ext cx="10963656" cy="5257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侧面烘托。这两首诗都着力描写了音乐的感染力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本诗中瑟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声哀婉悲苦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，它能使坚硬的金石为之感到凄楚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连安息在九嶷山上的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舜帝之灵也为之感动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；生长在苍梧一带的白芷，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在乐曲的感召之下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也吐出了更多的芬芳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。《李凭箜篌引》中用神女、行云、紫皇、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老鱼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瘦蛟等听众的反应来衬托音乐的美妙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。②想象奇特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两首诗歌都想象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丰富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，本诗中，诗人张开了想象的翅膀，任思绪在苍梧之野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湘水两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岸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、洞庭湖上往复盘旋，写出了一个神奇虚幻的世界。《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李凭箜篌引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》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选取的听众独特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，比如吴刚、玉兔等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诗人把自己对于箜篌声的抽象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感觉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、感情借助联想转化成具体的物象，使之可见可感。（每点3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0_1#0449cae88?pid=4a3580be6&amp;color=0,0,0&amp;vtp=1&amp;bt=1&amp;bbb=1&amp;hb=1"/>
          <p:cNvSpPr/>
          <p:nvPr/>
        </p:nvSpPr>
        <p:spPr>
          <a:xfrm>
            <a:off x="612648" y="468000"/>
            <a:ext cx="10963656" cy="1168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本题要求找出两首诗在音乐描写手法上的相同之处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可从侧面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烘托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、想象手法的运用等方面进行分析。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0_2#0449cae88?pid=4a3580be6&amp;color=0,0,0&amp;mp=1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［读懂诗歌］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省试湘灵鼓瑟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钱</a:t>
            </a: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起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常常听说湘水的神灵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善于弹奏云和之瑟来传达帝子的灵气之声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美妙的乐曲使得河神冯夷闻之起舞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，远游的人却不忍卒听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那深沉哀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怨的曲调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，连坚硬的金石都为之感动、悲伤；那清亮高亢的乐音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穿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透力是那样强劲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，一直飞向那高远无垠的地方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当如此美妙的乐曲传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到苍梧之野时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，连安息在九嶷山上的舜帝之灵也为之感动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生出哀怨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0_2#0449cae88?pid=4a3580be6&amp;color=0,0,0&amp;mp=1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思慕之情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；而生长在苍梧一带的白芷，在乐曲的感召之下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也吐出了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更多的芬芳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。乐声顺着流水传到湘江，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化作悲风飞过了浩渺的洞庭湖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曲终声寂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，却没有看见鼓瑟的湘水女神，江上烟气消散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露出几座山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，山色苍翠迷人。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3f6231de7?pid=7b2a2b929&amp;color=0,173,163&amp;vtp=1&amp;bt=1&amp;bbb=1"/>
          <p:cNvSpPr/>
          <p:nvPr/>
        </p:nvSpPr>
        <p:spPr>
          <a:xfrm>
            <a:off x="612648" y="466345"/>
            <a:ext cx="10963656" cy="64376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C_3_BD.1_1#c198b57d2?pid=3f6231de7&amp;color=0,0,0&amp;vtp=1&amp;bbb=1"/>
          <p:cNvSpPr/>
          <p:nvPr/>
        </p:nvSpPr>
        <p:spPr>
          <a:xfrm>
            <a:off x="612648" y="1116166"/>
            <a:ext cx="10963656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下列对这首诗的理解和赏析，不恰当的一项是（3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C_3_AN.2_1#c198b57d2.bracket?pid=3f6231de7&amp;color=0,0,0&amp;vpa=1&amp;vtp=1"/>
          <p:cNvSpPr/>
          <p:nvPr/>
        </p:nvSpPr>
        <p:spPr>
          <a:xfrm>
            <a:off x="9512967" y="1058953"/>
            <a:ext cx="515938" cy="546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3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5" name="QC_3_BD.1_2#c198b57d2.choices?pid=3f6231de7&amp;color=0,0,0&amp;vtp=1&amp;bbb=1&amp;hb=1"/>
          <p:cNvSpPr/>
          <p:nvPr/>
        </p:nvSpPr>
        <p:spPr>
          <a:xfrm>
            <a:off x="612648" y="1686317"/>
            <a:ext cx="10963656" cy="4572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诗人描绘李凭创造的音乐境界，想象丰富，设色瑰丽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具有很强的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艺术感染力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“吴丝蜀桐”写箜篌构造精良，衬托李凭演奏技艺的高超，“高秋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“秋高气爽”。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“空山”“江娥”两句从客体落笔写乐声，以虚写实，亦真亦幻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极富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表现力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第七、八句用夸张手法写音乐效果，承上启下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将诗歌意境由人扩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大到仙府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3_1#c198b57d2?pid=3f6231de7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C项，“以虚写实”错误。“空山”“江娥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两句诗人故意避开无形无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色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、难以捉摸的主体（箜篌声），从客体（“空山凝云”“江娥啼竹”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落笔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，以实写虚，亦真亦幻，极富表现力。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22_1#d0ee2907e?sp=1&amp;pid=3f6231de7&amp;color=0,0,0&amp;vtp=1&amp;bt=1&amp;bbb=1&amp;hb=1&amp;hltap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清人方扶南把这首诗与白居易的《琵琶行并序》、韩愈的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听颖师弹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》推为“摹写声音至文”，请结合本诗的第五、六句，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谈谈你的理解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3_AN.23_1#d0ee2907e?sp=1&amp;pid=3f6231de7&amp;color=0,0,0&amp;vtp=1&amp;bt=1&amp;bbb=1&amp;hb=1&amp;hla=1"/>
          <p:cNvSpPr/>
          <p:nvPr/>
        </p:nvSpPr>
        <p:spPr>
          <a:xfrm>
            <a:off x="612648" y="237554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昆山”句以声写声，着重表现乐声的起伏多变；“芙蓉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句以形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写声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，刻意渲染乐声的优美动听。（2分）“昆山玉碎”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写乐声的清脆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凤凰叫”写乐声的嘹亮；“芙蓉泣露”摹写乐声的悲抑，“香兰笑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显示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乐声的欢快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。（2分）这两句有形神兼备之妙。（2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5_1#822958534?pid=3f6231de7&amp;color=0,0,0&amp;vtp=1&amp;bt=1&amp;bbb=1"/>
          <p:cNvSpPr/>
          <p:nvPr/>
        </p:nvSpPr>
        <p:spPr>
          <a:xfrm>
            <a:off x="612648" y="468000"/>
            <a:ext cx="10963656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补写出下列句子中空缺的部分。（6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4_BD.6_1#f95894b11?pid=822958534&amp;color=0,0,0&amp;vtp=1&amp;bbb=1&amp;hb=1"/>
          <p:cNvSpPr/>
          <p:nvPr/>
        </p:nvSpPr>
        <p:spPr>
          <a:xfrm>
            <a:off x="612648" y="1067387"/>
            <a:ext cx="10963656" cy="190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课堂上，老师用《李凭箜篌引》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中的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两句为例讲解了侧面衬托的手法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通过写吴刚和玉兔对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乐声的痴迷来侧面衬托李凭的高超技艺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4_AN.7_1#f95894b11.blank?pid=822958534&amp;color=0,0,0&amp;vpa=2&amp;vtp=1&amp;bbb=1"/>
          <p:cNvSpPr/>
          <p:nvPr/>
        </p:nvSpPr>
        <p:spPr>
          <a:xfrm>
            <a:off x="7358730" y="1041288"/>
            <a:ext cx="2759075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吴质不眠倚桂树</a:t>
            </a:r>
            <a:endParaRPr lang="en-US" altLang="zh-CN" sz="2800" dirty="0"/>
          </a:p>
        </p:txBody>
      </p:sp>
      <p:sp>
        <p:nvSpPr>
          <p:cNvPr id="5" name="QB_4_AN.8_1#f95894b11.blank?pid=822958534&amp;color=0,0,0&amp;vpa=3&amp;vtp=1&amp;bbb=1&amp;hb=1"/>
          <p:cNvSpPr/>
          <p:nvPr/>
        </p:nvSpPr>
        <p:spPr>
          <a:xfrm>
            <a:off x="612648" y="1041288"/>
            <a:ext cx="10963656" cy="124599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46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        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露脚斜飞湿寒兔</a:t>
            </a:r>
            <a:endParaRPr lang="en-US" altLang="zh-CN" sz="2800" dirty="0"/>
          </a:p>
        </p:txBody>
      </p:sp>
      <p:sp>
        <p:nvSpPr>
          <p:cNvPr id="6" name="QB_4_BD.9_1#38e16e51f?pid=822958534&amp;color=0,0,0&amp;vtp=1&amp;bbb=1&amp;hb=1"/>
          <p:cNvSpPr/>
          <p:nvPr/>
        </p:nvSpPr>
        <p:spPr>
          <a:xfrm>
            <a:off x="612648" y="2997787"/>
            <a:ext cx="10963656" cy="317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语文课上，老师讲解比较阅读时说，《滕王阁序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爽籁发而清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风生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，纤歌凝而白云遏”描写音乐响遏行云之魅力，《李凭箜篌引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也有类似的句子“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苏轼在《赤壁赋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中写客人的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箫声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“舞幽壑之潜蛟”，《李凭箜篌引》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中也有类似的句子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</p:txBody>
      </p:sp>
      <p:sp>
        <p:nvSpPr>
          <p:cNvPr id="7" name="QB_4_AN.10_1#38e16e51f.blank?pid=822958534&amp;color=0,0,0&amp;vpa=4&amp;vtp=1&amp;bbb=1"/>
          <p:cNvSpPr/>
          <p:nvPr/>
        </p:nvSpPr>
        <p:spPr>
          <a:xfrm>
            <a:off x="3269330" y="4241688"/>
            <a:ext cx="2759075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空山凝云颓不流</a:t>
            </a:r>
            <a:endParaRPr lang="en-US" altLang="zh-CN" sz="2800" dirty="0"/>
          </a:p>
        </p:txBody>
      </p:sp>
      <p:sp>
        <p:nvSpPr>
          <p:cNvPr id="8" name="QB_4_AN.11_1#38e16e51f.blank?pid=822958534&amp;color=0,0,0&amp;vpa=5&amp;vtp=1&amp;bbb=1&amp;hb=1"/>
          <p:cNvSpPr/>
          <p:nvPr/>
        </p:nvSpPr>
        <p:spPr>
          <a:xfrm>
            <a:off x="612648" y="4876689"/>
            <a:ext cx="10963656" cy="124599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46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   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老鱼跳波瘦蛟舞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  <p:bldP spid="8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2_1#ee175ba54?pid=822958534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spc="-5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3）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《红楼梦》中的“娲皇氏只用了三万六千五百块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只单单剩了一块</a:t>
            </a:r>
            <a:endParaRPr lang="en-US" altLang="zh-CN" sz="2800" b="0" i="0" spc="-5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未用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，便弃在此山青埂峰下”与李贺《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李凭箜篌引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》“</a:t>
            </a:r>
            <a:r>
              <a:rPr lang="en-US" altLang="zh-CN" sz="2800" i="0" spc="-5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pc="-5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一句所涉及的典故相同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，而林黛玉“潇湘妃子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别号的由来则与李诗中的</a:t>
            </a:r>
            <a:endParaRPr lang="en-US" altLang="zh-CN" sz="2800" b="0" i="0" spc="-5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i="0" spc="-5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一句所用典故相同。</a:t>
            </a:r>
            <a:endParaRPr lang="en-US" altLang="zh-CN" sz="2800" spc="-50" dirty="0"/>
          </a:p>
        </p:txBody>
      </p:sp>
      <p:sp>
        <p:nvSpPr>
          <p:cNvPr id="3" name="QB_4_AN.13_1#ee175ba54.blank?pid=822958534&amp;color=0,0,0&amp;vpa=6&amp;vtp=1&amp;bbb=1"/>
          <p:cNvSpPr/>
          <p:nvPr/>
        </p:nvSpPr>
        <p:spPr>
          <a:xfrm>
            <a:off x="8557292" y="1085220"/>
            <a:ext cx="275907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女娲炼石补天处</a:t>
            </a:r>
            <a:endParaRPr lang="en-US" altLang="zh-CN" sz="2800" dirty="0"/>
          </a:p>
        </p:txBody>
      </p:sp>
      <p:sp>
        <p:nvSpPr>
          <p:cNvPr id="4" name="QB_4_AN.14_1#ee175ba54.blank?pid=822958534&amp;color=0,0,0&amp;vpa=7&amp;vtp=1&amp;bbb=1"/>
          <p:cNvSpPr/>
          <p:nvPr/>
        </p:nvSpPr>
        <p:spPr>
          <a:xfrm>
            <a:off x="700754" y="2380620"/>
            <a:ext cx="708977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江娥啼竹素女愁（每空1分，写错字不得分）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fbd20a232?pid=7b2a2b929&amp;color=0,173,163&amp;vtp=1&amp;bt=1&amp;bbb=1"/>
          <p:cNvSpPr/>
          <p:nvPr/>
        </p:nvSpPr>
        <p:spPr>
          <a:xfrm>
            <a:off x="612648" y="466344"/>
            <a:ext cx="10963656" cy="73152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M_3_BD.15_1#4a3580be6?pid=fbd20a232&amp;color=0,0,0&amp;vtp=1&amp;bbb=1"/>
              <p:cNvSpPr/>
              <p:nvPr/>
            </p:nvSpPr>
            <p:spPr>
              <a:xfrm>
                <a:off x="612648" y="1174454"/>
                <a:ext cx="10963656" cy="4533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阅读下面这首诗，完成题目。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省试湘灵鼓瑟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钱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起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善鼓云和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常闻帝子灵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冯夷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空自舞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楚客不堪听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苦调凄金石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清音入杳冥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苍梧来怨慕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白芷动芳馨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algn="ctr"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3" name="QM_3_BD.15_1#4a3580be6?pid=fbd20a23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74454"/>
                <a:ext cx="10963656" cy="4533900"/>
              </a:xfrm>
              <a:prstGeom prst="rect">
                <a:avLst/>
              </a:prstGeom>
              <a:blipFill rotWithShape="1">
                <a:blip r:embed="rId1"/>
                <a:stretch>
                  <a:fillRect l="-5" t="-7" r="2" b="-141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5_1#4a3580be6?pid=fbd20a232&amp;color=0,0,0&amp;vtp=1&amp;bb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流水传湘浦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悲风过洞庭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曲终人不见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江上数峰青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①云和：地名，出产乐器。②冯夷：传说中的河神名。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6_1#03f8078ec?pid=4a3580be6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下列对这首诗的理解和赏析，不正确的一项是（3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17_1#03f8078ec.bracket?pid=4a3580be6&amp;color=0,0,0&amp;vpa=8&amp;vtp=1"/>
          <p:cNvSpPr/>
          <p:nvPr/>
        </p:nvSpPr>
        <p:spPr>
          <a:xfrm>
            <a:off x="95129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4_BD.16_2#03f8078ec.choices?pid=4a3580be6&amp;color=0,0,0&amp;vtp=1&amp;bbb=1&amp;hb=1"/>
          <p:cNvSpPr/>
          <p:nvPr/>
        </p:nvSpPr>
        <p:spPr>
          <a:xfrm>
            <a:off x="612648" y="1084591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这是一首经典的应试诗，也是一首精彩的“音乐诗”，写的是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湘灵鼓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常常听说湘水神灵，善于弹奏云和之瑟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诗人在诗歌开头两句就概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括了题旨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乐曲使得冯夷起舞，远游的人却不愿听。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河神能理解湘灵的哀怨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楚客却不行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曲终声寂未见女神，江烟消散露出青峰。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乐曲在高潮中戛然而止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呼应开头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2940</Words>
  <Application>WPS 演示</Application>
  <PresentationFormat>宽屏</PresentationFormat>
  <Paragraphs>137</Paragraphs>
  <Slides>14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7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Cambria Math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3</cp:revision>
  <dcterms:created xsi:type="dcterms:W3CDTF">2025-04-01T08:46:00Z</dcterms:created>
  <dcterms:modified xsi:type="dcterms:W3CDTF">2025-09-02T09:35:50Z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F175951D76D34577ABD42217F301E484_12</vt:lpwstr>
  </property>
  <property fmtid="{D5CDD505-2E9C-101B-9397-08002B2CF9AE}" pid="3" name="KSOProductBuildVer">
    <vt:lpwstr>2052-12.1.0.22529</vt:lpwstr>
  </property>
</Properties>
</file>